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11"/>
  </p:notesMasterIdLst>
  <p:handoutMasterIdLst>
    <p:handoutMasterId r:id="rId12"/>
  </p:handoutMasterIdLst>
  <p:sldIdLst>
    <p:sldId id="496" r:id="rId5"/>
    <p:sldId id="497" r:id="rId6"/>
    <p:sldId id="498" r:id="rId7"/>
    <p:sldId id="503" r:id="rId8"/>
    <p:sldId id="505" r:id="rId9"/>
    <p:sldId id="506" r:id="rId1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472" y="1476"/>
      </p:cViewPr>
      <p:guideLst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1AAA4C-3848-4479-8BAE-7416C69D838B}" type="datetime1">
              <a:rPr lang="ru-RU" smtClean="0"/>
              <a:t>15.11.2022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BEDFD5B-C328-43D8-A4C7-929BECA315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4EF7297-E696-42FA-BD5C-58A12FB6DD65}" type="datetime1">
              <a:rPr lang="ru-RU" noProof="0" smtClean="0"/>
              <a:t>15.11.2022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F8D0E63-0F6A-47B0-8BD1-6E95B004C87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343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42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103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01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713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F8D0E63-0F6A-47B0-8BD1-6E95B004C87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00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Графический объект 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rtlCol="0" anchor="b"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72" y="4535424"/>
            <a:ext cx="6931152" cy="941832"/>
          </a:xfrm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11" name="Прямоугольник 6">
            <a:extLst>
              <a:ext uri="{FF2B5EF4-FFF2-40B4-BE49-F238E27FC236}">
                <a16:creationId xmlns:a16="http://schemas.microsoft.com/office/drawing/2014/main" id="{371B7A5D-C918-4744-A5FA-75C904B3B8D4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578608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617842"/>
            <a:ext cx="5157787" cy="257264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578608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3617842"/>
            <a:ext cx="5183188" cy="257264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03.09.20ГГ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Прямоугольник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 3 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9224" y="3339547"/>
            <a:ext cx="3200400" cy="2900635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9884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03.09.20ГГ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Прямоугольник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3932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4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rtlCol="0" anchor="b"/>
          <a:lstStyle>
            <a:lvl1pPr>
              <a:defRPr sz="5400"/>
            </a:lvl1pPr>
          </a:lstStyle>
          <a:p>
            <a:pPr rtl="0"/>
            <a:r>
              <a:rPr lang="ru-RU" noProof="0"/>
              <a:t>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0936" y="2706624"/>
            <a:ext cx="3931920" cy="338328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Прямоугольник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: Фигура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 rtlCol="0"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03.09.20ГГ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C18C1E5-FB55-42F5-BD6D-9CC153FCDBE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3" name="Текст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ru-RU" noProof="0"/>
              <a:t>Имя докладчика</a:t>
            </a:r>
          </a:p>
        </p:txBody>
      </p:sp>
      <p:sp>
        <p:nvSpPr>
          <p:cNvPr id="14" name="Текст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ru-RU" noProof="0"/>
              <a:t>Электронная почта</a:t>
            </a:r>
          </a:p>
        </p:txBody>
      </p:sp>
      <p:sp>
        <p:nvSpPr>
          <p:cNvPr id="15" name="Текст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ru-RU" noProof="0"/>
              <a:t>Веб-сайт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03.09.20ГГ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rtlCol="0" anchor="b">
            <a:normAutofit/>
          </a:bodyPr>
          <a:lstStyle>
            <a:lvl1pPr>
              <a:defRPr sz="6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3520" y="548640"/>
            <a:ext cx="6053328" cy="5431536"/>
          </a:xfrm>
        </p:spPr>
        <p:txBody>
          <a:bodyPr rtlCol="0"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3977640"/>
            <a:ext cx="3932237" cy="200253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03.09.20ГГ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Прямоугольник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rtlCol="0" anchor="b">
            <a:normAutofit/>
          </a:bodyPr>
          <a:lstStyle>
            <a:lvl1pPr>
              <a:defRPr sz="6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303520" y="548640"/>
            <a:ext cx="6053328" cy="5431536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3977640"/>
            <a:ext cx="3931920" cy="200253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03.09.20ГГ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Прямоугольник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: фигура 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 rtlCol="0">
            <a:noAutofit/>
          </a:bodyPr>
          <a:lstStyle>
            <a:lvl1pPr>
              <a:defRPr sz="7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64224" y="1307592"/>
            <a:ext cx="4992624" cy="4251960"/>
          </a:xfrm>
        </p:spPr>
        <p:txBody>
          <a:bodyPr rtlCol="0"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228600">
              <a:defRPr sz="4000">
                <a:solidFill>
                  <a:schemeClr val="bg1"/>
                </a:solidFill>
              </a:defRPr>
            </a:lvl2pPr>
            <a:lvl3pPr marL="457200">
              <a:defRPr sz="3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03.09.20ГГ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>
                <a:solidFill>
                  <a:schemeClr val="bg1"/>
                </a:solidFill>
              </a:rPr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C18C1E5-FB55-42F5-BD6D-9CC153FCDBE6}" type="slidenum">
              <a:rPr lang="ru-RU" noProof="0" smtClean="0"/>
              <a:pPr/>
              <a:t>‹#›</a:t>
            </a:fld>
            <a:endParaRPr lang="ru-RU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2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ru-RU" noProof="0"/>
              <a:t>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54296" y="2706624"/>
            <a:ext cx="6894576" cy="3483864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228600">
              <a:defRPr sz="2000"/>
            </a:lvl2pPr>
            <a:lvl3pPr marL="457200">
              <a:defRPr sz="1800"/>
            </a:lvl3pPr>
            <a:lvl4pPr marL="685800">
              <a:defRPr sz="1600"/>
            </a:lvl4pPr>
            <a:lvl5pPr marL="914400"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C18C1E5-FB55-42F5-BD6D-9CC153FCDBE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Прямоугольник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: фигура 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rtlCol="0" anchor="b"/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</a:t>
            </a:r>
          </a:p>
        </p:txBody>
      </p:sp>
      <p:sp>
        <p:nvSpPr>
          <p:cNvPr id="11" name="Прямоугольник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 rtlCol="0"/>
          <a:lstStyle>
            <a:lvl1pPr>
              <a:defRPr sz="54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075688"/>
            <a:ext cx="10515600" cy="4105656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03.09.20ГГ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Прямоугольник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: фигура 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03.09.20ГГ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C18C1E5-FB55-42F5-BD6D-9CC153FCDBE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rtlCol="0"/>
          <a:lstStyle>
            <a:lvl1pPr algn="ctr">
              <a:defRPr sz="7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03.09.20ГГ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9" name="Прямоугольник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ru-RU" noProof="0"/>
              <a:t>Имя</a:t>
            </a:r>
          </a:p>
          <a:p>
            <a:pPr lvl="1" rtl="0"/>
            <a:r>
              <a:rPr lang="ru-RU" noProof="0"/>
              <a:t>Заголовок</a:t>
            </a:r>
          </a:p>
        </p:txBody>
      </p:sp>
      <p:sp>
        <p:nvSpPr>
          <p:cNvPr id="34" name="Текст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ru-RU" noProof="0"/>
              <a:t>Имя</a:t>
            </a:r>
          </a:p>
          <a:p>
            <a:pPr lvl="1" rtl="0"/>
            <a:r>
              <a:rPr lang="ru-RU" noProof="0"/>
              <a:t>Заголовок</a:t>
            </a:r>
          </a:p>
        </p:txBody>
      </p:sp>
      <p:sp>
        <p:nvSpPr>
          <p:cNvPr id="35" name="Текст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ru-RU" noProof="0"/>
              <a:t>Имя</a:t>
            </a:r>
          </a:p>
          <a:p>
            <a:pPr lvl="1" rtl="0"/>
            <a:r>
              <a:rPr lang="ru-RU" noProof="0"/>
              <a:t>Заголовок</a:t>
            </a:r>
          </a:p>
        </p:txBody>
      </p:sp>
      <p:sp>
        <p:nvSpPr>
          <p:cNvPr id="36" name="Текст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ru-RU" noProof="0"/>
              <a:t>Имя</a:t>
            </a:r>
          </a:p>
          <a:p>
            <a:pPr lvl="1" rtl="0"/>
            <a:r>
              <a:rPr lang="ru-RU" noProof="0"/>
              <a:t>Заголовок</a:t>
            </a:r>
          </a:p>
        </p:txBody>
      </p:sp>
      <p:sp>
        <p:nvSpPr>
          <p:cNvPr id="37" name="Текст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ru-RU" noProof="0"/>
              <a:t>Имя</a:t>
            </a:r>
          </a:p>
          <a:p>
            <a:pPr lvl="1" rtl="0"/>
            <a:r>
              <a:rPr lang="ru-RU" noProof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Центральный заголовок названия и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 rtlCol="0"/>
          <a:lstStyle>
            <a:lvl1pPr algn="ctr">
              <a:defRPr sz="7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41248" y="2304288"/>
            <a:ext cx="10515600" cy="3877056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03.09.20ГГ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C18C1E5-FB55-42F5-BD6D-9CC153FCDBE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Прямоугольник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304288"/>
            <a:ext cx="5181600" cy="3877056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304288"/>
            <a:ext cx="5181600" cy="3877056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03.09.20ГГ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Прямоугольник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/>
              <a:t>03.09.20ГГ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2C18C1E5-FB55-42F5-BD6D-9CC153FCDBE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1B3DD-35BD-42F7-9AD7-7F3402B262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sz="4400" dirty="0"/>
              <a:t>Проблема </a:t>
            </a:r>
            <a:r>
              <a:rPr lang="ru-RU" sz="4400" dirty="0" err="1"/>
              <a:t>детермінізму</a:t>
            </a:r>
            <a:r>
              <a:rPr lang="ru-RU" sz="4400" dirty="0"/>
              <a:t> як принципу </a:t>
            </a:r>
            <a:r>
              <a:rPr lang="ru-RU" sz="4400" dirty="0" err="1"/>
              <a:t>філософського</a:t>
            </a:r>
            <a:r>
              <a:rPr lang="ru-RU" sz="4400" dirty="0"/>
              <a:t> </a:t>
            </a:r>
            <a:r>
              <a:rPr lang="ru-RU" sz="4400" dirty="0" err="1"/>
              <a:t>пояснення</a:t>
            </a:r>
            <a:r>
              <a:rPr lang="ru-RU" sz="4400" dirty="0"/>
              <a:t> </a:t>
            </a:r>
            <a:r>
              <a:rPr lang="ru-RU" sz="4400" dirty="0" err="1"/>
              <a:t>світу</a:t>
            </a:r>
            <a:endParaRPr lang="ru-RU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b="1" dirty="0"/>
              <a:t>Гоша Д О</a:t>
            </a:r>
            <a:endParaRPr lang="ru-R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4A1D1-DD07-4DD2-A527-4B1F52D6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Повестка дня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7E8896-AA49-4FBF-8BB1-9480E622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Раздел 1</a:t>
            </a:r>
          </a:p>
          <a:p>
            <a:pPr lvl="0" rtl="0"/>
            <a:r>
              <a:rPr lang="ru-RU"/>
              <a:t>Раздел 2</a:t>
            </a:r>
          </a:p>
          <a:p>
            <a:pPr lvl="0" rtl="0"/>
            <a:r>
              <a:rPr lang="ru-RU"/>
              <a:t>Раздел 3</a:t>
            </a:r>
          </a:p>
          <a:p>
            <a:pPr lvl="0" rtl="0"/>
            <a:r>
              <a:rPr lang="ru-RU"/>
              <a:t>Раздел 4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B1E77D-BC6B-46E9-A266-292BF5B6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03.09.20ГГ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E18432-CFA9-4F2E-902D-95B38069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2C8496-0D63-4559-BFA5-683F5780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842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ru-RU" b="1" i="0" dirty="0" err="1">
                <a:solidFill>
                  <a:srgbClr val="1A1A1A"/>
                </a:solidFill>
                <a:effectLst/>
                <a:latin typeface="var(--font-family-serif)"/>
              </a:rPr>
              <a:t>Детермінізм</a:t>
            </a:r>
            <a:br>
              <a:rPr lang="ru-RU" b="1" i="0" dirty="0">
                <a:solidFill>
                  <a:srgbClr val="1A1A1A"/>
                </a:solidFill>
                <a:effectLst/>
                <a:latin typeface="var(--font-family-serif)"/>
              </a:rPr>
            </a:br>
            <a:endParaRPr lang="ru-RU" dirty="0"/>
          </a:p>
        </p:txBody>
      </p:sp>
      <p:pic>
        <p:nvPicPr>
          <p:cNvPr id="8" name="Рисунок 7" descr="группа людей поздравляет друг друга&#10;">
            <a:extLst>
              <a:ext uri="{FF2B5EF4-FFF2-40B4-BE49-F238E27FC236}">
                <a16:creationId xmlns:a16="http://schemas.microsoft.com/office/drawing/2014/main" id="{F602090C-4003-4A9A-8F17-0FDDFD83F8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/>
      </p:pic>
      <p:pic>
        <p:nvPicPr>
          <p:cNvPr id="10" name="Рисунок 9" descr="руки, завязывающие шнурки">
            <a:extLst>
              <a:ext uri="{FF2B5EF4-FFF2-40B4-BE49-F238E27FC236}">
                <a16:creationId xmlns:a16="http://schemas.microsoft.com/office/drawing/2014/main" id="{BD99CA7F-8B87-4431-852C-815754D1C5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234" r="234"/>
          <a:stretch/>
        </p:blipFill>
        <p:spPr/>
      </p:pic>
      <p:sp>
        <p:nvSpPr>
          <p:cNvPr id="5" name="Объект 4">
            <a:extLst>
              <a:ext uri="{FF2B5EF4-FFF2-40B4-BE49-F238E27FC236}">
                <a16:creationId xmlns:a16="http://schemas.microsoft.com/office/drawing/2014/main" id="{5B430F02-9645-4F56-99F7-1DC2F76FF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ru-RU" dirty="0" err="1"/>
              <a:t>Д</a:t>
            </a:r>
            <a:r>
              <a:rPr lang="ru-RU" sz="2400" dirty="0" err="1"/>
              <a:t>етермінізм</a:t>
            </a:r>
            <a:r>
              <a:rPr lang="ru-RU" sz="2400" dirty="0"/>
              <a:t> , у </a:t>
            </a:r>
            <a:r>
              <a:rPr lang="ru-RU" sz="2400" dirty="0" err="1"/>
              <a:t>філософії</a:t>
            </a:r>
            <a:r>
              <a:rPr lang="ru-RU" sz="2400" dirty="0"/>
              <a:t> та </a:t>
            </a:r>
            <a:r>
              <a:rPr lang="ru-RU" sz="2400" dirty="0" err="1"/>
              <a:t>науці</a:t>
            </a:r>
            <a:r>
              <a:rPr lang="ru-RU" sz="2400" dirty="0"/>
              <a:t> , теза про те, </a:t>
            </a:r>
            <a:r>
              <a:rPr lang="ru-RU" sz="2400" dirty="0" err="1"/>
              <a:t>що</a:t>
            </a:r>
            <a:r>
              <a:rPr lang="ru-RU" sz="2400" dirty="0"/>
              <a:t> </a:t>
            </a:r>
            <a:r>
              <a:rPr lang="ru-RU" sz="2400" dirty="0" err="1"/>
              <a:t>всі</a:t>
            </a:r>
            <a:r>
              <a:rPr lang="ru-RU" sz="2400" dirty="0"/>
              <a:t> </a:t>
            </a:r>
            <a:r>
              <a:rPr lang="ru-RU" sz="2400" dirty="0" err="1"/>
              <a:t>події</a:t>
            </a:r>
            <a:r>
              <a:rPr lang="ru-RU" sz="2400" dirty="0"/>
              <a:t> у </a:t>
            </a:r>
            <a:r>
              <a:rPr lang="ru-RU" sz="2400" dirty="0" err="1"/>
              <a:t>Всесвіті</a:t>
            </a:r>
            <a:r>
              <a:rPr lang="ru-RU" sz="2400" dirty="0"/>
              <a:t>, </a:t>
            </a:r>
            <a:r>
              <a:rPr lang="ru-RU" sz="2400" dirty="0" err="1"/>
              <a:t>включаючи</a:t>
            </a:r>
            <a:r>
              <a:rPr lang="ru-RU" sz="2400" dirty="0"/>
              <a:t> </a:t>
            </a:r>
            <a:r>
              <a:rPr lang="ru-RU" sz="2400" dirty="0" err="1"/>
              <a:t>людські</a:t>
            </a:r>
            <a:r>
              <a:rPr lang="ru-RU" sz="2400" dirty="0"/>
              <a:t> </a:t>
            </a:r>
            <a:r>
              <a:rPr lang="ru-RU" sz="2400" dirty="0" err="1"/>
              <a:t>рішення</a:t>
            </a:r>
            <a:r>
              <a:rPr lang="ru-RU" sz="2400" dirty="0"/>
              <a:t> та </a:t>
            </a:r>
            <a:r>
              <a:rPr lang="ru-RU" sz="2400" dirty="0" err="1"/>
              <a:t>дії</a:t>
            </a:r>
            <a:r>
              <a:rPr lang="ru-RU" sz="2400" dirty="0"/>
              <a:t>, є </a:t>
            </a:r>
            <a:r>
              <a:rPr lang="ru-RU" sz="2400" dirty="0" err="1"/>
              <a:t>причинно</a:t>
            </a:r>
            <a:r>
              <a:rPr lang="ru-RU" sz="2400" dirty="0"/>
              <a:t> неминучими. </a:t>
            </a:r>
            <a:r>
              <a:rPr lang="ru-RU" sz="2400" dirty="0" err="1"/>
              <a:t>Детермінізм</a:t>
            </a:r>
            <a:r>
              <a:rPr lang="ru-RU" sz="2400" dirty="0"/>
              <a:t> </a:t>
            </a:r>
            <a:r>
              <a:rPr lang="ru-RU" sz="2400" dirty="0" err="1"/>
              <a:t>означає</a:t>
            </a:r>
            <a:r>
              <a:rPr lang="ru-RU" sz="2400" dirty="0"/>
              <a:t>, </a:t>
            </a:r>
            <a:r>
              <a:rPr lang="ru-RU" sz="2400" dirty="0" err="1"/>
              <a:t>що</a:t>
            </a:r>
            <a:r>
              <a:rPr lang="ru-RU" sz="2400" dirty="0"/>
              <a:t> в </a:t>
            </a:r>
            <a:r>
              <a:rPr lang="ru-RU" sz="2400" dirty="0" err="1"/>
              <a:t>ситуації</a:t>
            </a:r>
            <a:r>
              <a:rPr lang="ru-RU" sz="2400" dirty="0"/>
              <a:t>, в </a:t>
            </a:r>
            <a:r>
              <a:rPr lang="ru-RU" sz="2400" dirty="0" err="1"/>
              <a:t>якій</a:t>
            </a:r>
            <a:r>
              <a:rPr lang="ru-RU" sz="2400" dirty="0"/>
              <a:t> </a:t>
            </a:r>
            <a:r>
              <a:rPr lang="ru-RU" sz="2400" dirty="0" err="1"/>
              <a:t>людина</a:t>
            </a:r>
            <a:r>
              <a:rPr lang="ru-RU" sz="2400" dirty="0"/>
              <a:t> </a:t>
            </a:r>
            <a:r>
              <a:rPr lang="ru-RU" sz="2400" dirty="0" err="1"/>
              <a:t>приймає</a:t>
            </a:r>
            <a:r>
              <a:rPr lang="ru-RU" sz="2400" dirty="0"/>
              <a:t> </a:t>
            </a:r>
            <a:r>
              <a:rPr lang="ru-RU" sz="2400" dirty="0" err="1"/>
              <a:t>певне</a:t>
            </a:r>
            <a:r>
              <a:rPr lang="ru-RU" sz="2400" dirty="0"/>
              <a:t> </a:t>
            </a:r>
            <a:r>
              <a:rPr lang="ru-RU" sz="2400" dirty="0" err="1"/>
              <a:t>рішення</a:t>
            </a:r>
            <a:r>
              <a:rPr lang="ru-RU" sz="2400" dirty="0"/>
              <a:t> </a:t>
            </a:r>
            <a:r>
              <a:rPr lang="ru-RU" sz="2400" dirty="0" err="1"/>
              <a:t>або</a:t>
            </a:r>
            <a:r>
              <a:rPr lang="ru-RU" sz="2400" dirty="0"/>
              <a:t> </a:t>
            </a:r>
            <a:r>
              <a:rPr lang="ru-RU" sz="2400" dirty="0" err="1"/>
              <a:t>виконує</a:t>
            </a:r>
            <a:r>
              <a:rPr lang="ru-RU" sz="2400" dirty="0"/>
              <a:t> </a:t>
            </a:r>
            <a:r>
              <a:rPr lang="ru-RU" sz="2400" dirty="0" err="1"/>
              <a:t>певну</a:t>
            </a:r>
            <a:r>
              <a:rPr lang="ru-RU" sz="2400" dirty="0"/>
              <a:t> </a:t>
            </a:r>
            <a:r>
              <a:rPr lang="ru-RU" sz="2400" dirty="0" err="1"/>
              <a:t>дію</a:t>
            </a:r>
            <a:r>
              <a:rPr lang="ru-RU" sz="2400" dirty="0"/>
              <a:t>, </a:t>
            </a:r>
            <a:r>
              <a:rPr lang="ru-RU" sz="2400" dirty="0" err="1"/>
              <a:t>неможливо</a:t>
            </a:r>
            <a:r>
              <a:rPr lang="ru-RU" sz="2400" dirty="0"/>
              <a:t>, </a:t>
            </a:r>
            <a:r>
              <a:rPr lang="ru-RU" sz="2400" dirty="0" err="1"/>
              <a:t>щоб</a:t>
            </a:r>
            <a:r>
              <a:rPr lang="ru-RU" sz="2400" dirty="0"/>
              <a:t> вона могла </a:t>
            </a:r>
            <a:r>
              <a:rPr lang="ru-RU" sz="2400" dirty="0" err="1"/>
              <a:t>прийняти</a:t>
            </a:r>
            <a:r>
              <a:rPr lang="ru-RU" sz="2400" dirty="0"/>
              <a:t> будь-яке </a:t>
            </a:r>
            <a:r>
              <a:rPr lang="ru-RU" sz="2400" dirty="0" err="1"/>
              <a:t>інше</a:t>
            </a:r>
            <a:r>
              <a:rPr lang="ru-RU" sz="2400" dirty="0"/>
              <a:t> </a:t>
            </a:r>
            <a:r>
              <a:rPr lang="ru-RU" sz="2400" dirty="0" err="1"/>
              <a:t>рішення</a:t>
            </a:r>
            <a:r>
              <a:rPr lang="ru-RU" sz="2400" dirty="0"/>
              <a:t> </a:t>
            </a:r>
            <a:r>
              <a:rPr lang="ru-RU" sz="2400" dirty="0" err="1"/>
              <a:t>або</a:t>
            </a:r>
            <a:r>
              <a:rPr lang="ru-RU" sz="2400" dirty="0"/>
              <a:t> </a:t>
            </a:r>
            <a:r>
              <a:rPr lang="ru-RU" sz="2400" dirty="0" err="1"/>
              <a:t>виконати</a:t>
            </a:r>
            <a:r>
              <a:rPr lang="ru-RU" sz="2400" dirty="0"/>
              <a:t> будь-яку </a:t>
            </a:r>
            <a:r>
              <a:rPr lang="ru-RU" sz="2400" dirty="0" err="1"/>
              <a:t>іншу</a:t>
            </a:r>
            <a:r>
              <a:rPr lang="ru-RU" sz="2400" dirty="0"/>
              <a:t> </a:t>
            </a:r>
            <a:r>
              <a:rPr lang="ru-RU" sz="2400" dirty="0" err="1"/>
              <a:t>дію</a:t>
            </a:r>
            <a:r>
              <a:rPr lang="ru-RU" sz="2400" dirty="0"/>
              <a:t>. </a:t>
            </a:r>
            <a:r>
              <a:rPr lang="ru-RU" sz="2400" dirty="0" err="1"/>
              <a:t>Іншими</a:t>
            </a:r>
            <a:r>
              <a:rPr lang="ru-RU" sz="2400" dirty="0"/>
              <a:t> словами, </a:t>
            </a:r>
            <a:r>
              <a:rPr lang="ru-RU" sz="2400" dirty="0" err="1"/>
              <a:t>ніколи</a:t>
            </a:r>
            <a:r>
              <a:rPr lang="ru-RU" sz="2400" dirty="0"/>
              <a:t> не </a:t>
            </a:r>
            <a:r>
              <a:rPr lang="ru-RU" sz="2400" dirty="0" err="1"/>
              <a:t>вірно</a:t>
            </a:r>
            <a:r>
              <a:rPr lang="ru-RU" sz="2400" dirty="0"/>
              <a:t>, </a:t>
            </a:r>
            <a:r>
              <a:rPr lang="ru-RU" sz="2400" dirty="0" err="1"/>
              <a:t>що</a:t>
            </a:r>
            <a:r>
              <a:rPr lang="ru-RU" sz="2400" dirty="0"/>
              <a:t> люди могли </a:t>
            </a:r>
            <a:r>
              <a:rPr lang="ru-RU" sz="2400" dirty="0" err="1"/>
              <a:t>вирішити</a:t>
            </a:r>
            <a:r>
              <a:rPr lang="ru-RU" sz="2400" dirty="0"/>
              <a:t> </a:t>
            </a:r>
            <a:r>
              <a:rPr lang="ru-RU" sz="2400" dirty="0" err="1"/>
              <a:t>або</a:t>
            </a:r>
            <a:r>
              <a:rPr lang="ru-RU" sz="2400" dirty="0"/>
              <a:t> </a:t>
            </a:r>
            <a:r>
              <a:rPr lang="ru-RU" sz="2400" dirty="0" err="1"/>
              <a:t>діяти</a:t>
            </a:r>
            <a:r>
              <a:rPr lang="ru-RU" sz="2400" dirty="0"/>
              <a:t> </a:t>
            </a:r>
            <a:r>
              <a:rPr lang="ru-RU" sz="2400" dirty="0" err="1"/>
              <a:t>інакше</a:t>
            </a:r>
            <a:r>
              <a:rPr lang="ru-RU" sz="2400" dirty="0"/>
              <a:t>, </a:t>
            </a:r>
            <a:r>
              <a:rPr lang="ru-RU" sz="2400" dirty="0" err="1"/>
              <a:t>ніж</a:t>
            </a:r>
            <a:r>
              <a:rPr lang="ru-RU" sz="2400" dirty="0"/>
              <a:t> вони </a:t>
            </a:r>
            <a:r>
              <a:rPr lang="ru-RU" sz="2400" dirty="0" err="1"/>
              <a:t>зробили</a:t>
            </a:r>
            <a:r>
              <a:rPr lang="ru-RU" sz="2400" dirty="0"/>
              <a:t> </a:t>
            </a:r>
            <a:r>
              <a:rPr lang="ru-RU" sz="2400" dirty="0" err="1"/>
              <a:t>насправді</a:t>
            </a:r>
            <a:r>
              <a:rPr lang="ru-RU" sz="2400" dirty="0"/>
              <a:t>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537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D6002-E7C9-43AE-8B63-5ABE487D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Детермінізм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 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3312664-75A7-465D-B522-B4D1998EE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62500" lnSpcReduction="20000"/>
          </a:bodyPr>
          <a:lstStyle/>
          <a:p>
            <a:pPr rtl="0"/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Англійського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філософа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 Г. Е. Мура</a:t>
            </a:r>
            <a:endParaRPr lang="ru-RU" dirty="0"/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91B932A8-2C41-4CC8-B93B-6E5AD145A6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 fontScale="47500" lnSpcReduction="20000"/>
          </a:bodyPr>
          <a:lstStyle/>
          <a:p>
            <a:pPr lvl="0" rtl="0"/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Детермінізм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у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цьому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сенсі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зазвичай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вважається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несумісним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зі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 свободою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волі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 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або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передбачуваною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силою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або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 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здатністю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 людей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приймати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рішення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або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виконувати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дії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незалежно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від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будь-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якої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попередньої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події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чи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стану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Всесвіту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. 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Філософи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та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вчені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які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заперечують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існування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свободи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волі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на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цій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основі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відомі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як «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жорсткі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»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детерміністи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.</a:t>
            </a: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6355637-BB26-4973-8B98-06B7E307C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>
            <a:normAutofit fontScale="62500" lnSpcReduction="20000"/>
          </a:bodyPr>
          <a:lstStyle/>
          <a:p>
            <a:pPr rtl="0"/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Філософ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Гаррі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Франкфурт,</a:t>
            </a:r>
            <a:endParaRPr lang="ru-RU" dirty="0"/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373034D9-ED6D-4A5A-A8F5-A417D26C5A0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 fontScale="47500" lnSpcReduction="20000"/>
          </a:bodyPr>
          <a:lstStyle/>
          <a:p>
            <a:pPr lvl="0" rtl="0"/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Навпаки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, так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звані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«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м’які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»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детерміністи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також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звані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компатибілістами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вважають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що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детермінізм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і свобода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волі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все-таки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сумісні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. У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більшості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випадків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м’які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детерміністи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намагаються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досягти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цього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примирення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, тонко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переглядаючи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або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послаблюючи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здоровий глузд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поняття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свободи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волі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. 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Сучасні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м’які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детерміністи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включали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англійського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філософа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(1873–1958),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який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вважав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що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діяти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вільно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означає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лише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те,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що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людина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діяла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б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інакше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якби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вирішила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це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зробити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(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навіть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якщо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насправді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людина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не могла так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прийняти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рішення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). ), а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також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американський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філософ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Гаррі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Франкфурт,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який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стверджував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що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діяти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вільно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означає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ідентифікувати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чи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схвалювати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власні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бажання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(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навіть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якщо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ці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бажання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такі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що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людина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не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може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не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діяти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відповідно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до них).</a:t>
            </a:r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106234C-6B47-4BED-963B-6EC9C25B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dirty="0"/>
              <a:t>03.11.2022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1A905F0-41FB-4528-82FB-9C213C09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b="1" i="0" dirty="0" err="1">
                <a:solidFill>
                  <a:srgbClr val="1A1A1A"/>
                </a:solidFill>
                <a:effectLst/>
                <a:latin typeface="var(--font-family-serif)"/>
              </a:rPr>
              <a:t>Детермінізм</a:t>
            </a:r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BDE6EC3-B267-47CD-BA6E-B197B502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ru-RU" smtClean="0"/>
              <a:pPr rtl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8361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BCDF373-B5D6-4F86-8E13-9DB2240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Сводка</a:t>
            </a:r>
          </a:p>
        </p:txBody>
      </p:sp>
      <p:pic>
        <p:nvPicPr>
          <p:cNvPr id="15" name="Рисунок 14" descr="женщина в боксерских перчатках">
            <a:extLst>
              <a:ext uri="{FF2B5EF4-FFF2-40B4-BE49-F238E27FC236}">
                <a16:creationId xmlns:a16="http://schemas.microsoft.com/office/drawing/2014/main" id="{658F430D-7953-4C3C-B3BE-0B399BDD08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17" r="117"/>
          <a:stretch/>
        </p:blipFill>
        <p:spPr/>
      </p:pic>
      <p:pic>
        <p:nvPicPr>
          <p:cNvPr id="17" name="Рисунок 16" descr="в тренажерном зале">
            <a:extLst>
              <a:ext uri="{FF2B5EF4-FFF2-40B4-BE49-F238E27FC236}">
                <a16:creationId xmlns:a16="http://schemas.microsoft.com/office/drawing/2014/main" id="{F298FAB9-AC47-4458-8F09-2B393B1526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44" b="44"/>
          <a:stretch/>
        </p:blipFill>
        <p:spPr/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922901A9-2FA2-4FF9-8C8C-B9DE9921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55000" lnSpcReduction="20000"/>
          </a:bodyPr>
          <a:lstStyle/>
          <a:p>
            <a:pPr rtl="0"/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Крайньою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альтернативою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детермінізму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єіндетермінізм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погляд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що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принаймні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деякі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події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не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мають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детермінованої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причини, а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відбуваються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випадково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або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випадково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.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Індетермінізм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певною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мірою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підтверджується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дослідженнями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квантової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механіки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які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припускають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що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деякі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події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на квантовому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рівні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в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принципі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непередбачувані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(і,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отже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випадкові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).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Філософи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та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вчені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які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вважають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що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Всесвіт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недетермінований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і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що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люди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мають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свободу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волі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відомі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як «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лібертаріанці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» (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лібертаріанство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в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цьому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сенсі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не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слід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плутати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зі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школою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політичної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філософії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під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назвою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лібертаріанство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).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Хоча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можна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стверджувати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що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Всесвіт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недетермінований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і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що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людські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дії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все ж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детерміновані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, мало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хто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з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сучасних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філософів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захищає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цю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точку </a:t>
            </a:r>
            <a:r>
              <a:rPr lang="ru-RU" b="0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зору</a:t>
            </a:r>
            <a:r>
              <a:rPr lang="ru-RU" b="0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.</a:t>
            </a:r>
            <a:endParaRPr lang="ru-RU" dirty="0"/>
          </a:p>
        </p:txBody>
      </p:sp>
      <p:pic>
        <p:nvPicPr>
          <p:cNvPr id="19" name="Рисунок 18" descr="гантели крупным планом">
            <a:extLst>
              <a:ext uri="{FF2B5EF4-FFF2-40B4-BE49-F238E27FC236}">
                <a16:creationId xmlns:a16="http://schemas.microsoft.com/office/drawing/2014/main" id="{CFEB2900-00B6-43B7-AC38-09D3FDB30DC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9" b="9"/>
          <a:stretch/>
        </p:blipFill>
        <p:spPr/>
      </p:pic>
      <p:pic>
        <p:nvPicPr>
          <p:cNvPr id="23" name="Рисунок 22" descr="руки, завязывающие шнурки">
            <a:extLst>
              <a:ext uri="{FF2B5EF4-FFF2-40B4-BE49-F238E27FC236}">
                <a16:creationId xmlns:a16="http://schemas.microsoft.com/office/drawing/2014/main" id="{92EE76B6-79F9-4163-9187-866AA0F39EE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7" r="7"/>
          <a:stretch/>
        </p:blipFill>
        <p:spPr/>
      </p:pic>
    </p:spTree>
    <p:extLst>
      <p:ext uri="{BB962C8B-B14F-4D97-AF65-F5344CB8AC3E}">
        <p14:creationId xmlns:p14="http://schemas.microsoft.com/office/powerpoint/2010/main" val="3065165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F5BB92-813C-4042-B316-05BBE4D4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err="1"/>
              <a:t>Дякую</a:t>
            </a:r>
            <a:endParaRPr lang="ru-RU" dirty="0"/>
          </a:p>
        </p:txBody>
      </p:sp>
      <p:pic>
        <p:nvPicPr>
          <p:cNvPr id="23" name="Место для изображения из Интернета 23" descr="Пользователь">
            <a:extLst>
              <a:ext uri="{FF2B5EF4-FFF2-40B4-BE49-F238E27FC236}">
                <a16:creationId xmlns:a16="http://schemas.microsoft.com/office/drawing/2014/main" id="{B4D6CBD8-BAE2-4829-AC80-ACEA4658DD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pic>
        <p:nvPicPr>
          <p:cNvPr id="25" name="Место для изображения из Интернета 27" descr="Конверт">
            <a:extLst>
              <a:ext uri="{FF2B5EF4-FFF2-40B4-BE49-F238E27FC236}">
                <a16:creationId xmlns:a16="http://schemas.microsoft.com/office/drawing/2014/main" id="{329FB706-264C-44A5-B17E-0D396F61AEF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8" r="108"/>
          <a:stretch/>
        </p:blipFill>
        <p:spPr/>
      </p:pic>
      <p:pic>
        <p:nvPicPr>
          <p:cNvPr id="27" name="Место для изображения из Интернета 11" descr="Монитор">
            <a:extLst>
              <a:ext uri="{FF2B5EF4-FFF2-40B4-BE49-F238E27FC236}">
                <a16:creationId xmlns:a16="http://schemas.microsoft.com/office/drawing/2014/main" id="{6EC943CF-98BB-4FE5-A6A8-5371D13646A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/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41690B51-B7AB-4D15-951F-60CB62BB8D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62856" y="4442714"/>
            <a:ext cx="3063240" cy="548640"/>
          </a:xfrm>
        </p:spPr>
        <p:txBody>
          <a:bodyPr rtlCol="0"/>
          <a:lstStyle/>
          <a:p>
            <a:pPr rtl="0"/>
            <a:r>
              <a:rPr lang="ru-RU" dirty="0"/>
              <a:t>Гоша Д О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ECE1FA4-302E-47BF-AD27-4A768594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dirty="0"/>
              <a:t>03.11.2022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357B38-EB06-465C-8F7E-F7E1E707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b="1" i="0" dirty="0" err="1">
                <a:solidFill>
                  <a:srgbClr val="1A1A1A"/>
                </a:solidFill>
                <a:effectLst/>
                <a:latin typeface="var(--font-family-serif)"/>
              </a:rPr>
              <a:t>Детермінізм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3B58A6-180C-4F65-9C7E-460497F3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ru-RU" smtClean="0"/>
              <a:pPr rtl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194224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65_TF00621257_Win32.potx" id="{21D9FF4C-4A24-4563-AB63-7970D9C500A7}" vid="{C75EB7CB-72FD-489B-B290-FAA79A265246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A8DA88-2D67-4B30-8205-C520787112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CFB608F-E2ED-4AA5-B472-3C2C89444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Эскиз</Template>
  <TotalTime>8</TotalTime>
  <Words>420</Words>
  <Application>Microsoft Office PowerPoint</Application>
  <PresentationFormat>Широкоэкранный</PresentationFormat>
  <Paragraphs>34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Georgia</vt:lpstr>
      <vt:lpstr>Times New Roman</vt:lpstr>
      <vt:lpstr>var(--font-family-serif)</vt:lpstr>
      <vt:lpstr>SketchyVTI</vt:lpstr>
      <vt:lpstr>Проблема детермінізму як принципу філософського пояснення світу</vt:lpstr>
      <vt:lpstr>Повестка дня</vt:lpstr>
      <vt:lpstr>Детермінізм </vt:lpstr>
      <vt:lpstr>Детермінізм </vt:lpstr>
      <vt:lpstr>Сводка</vt:lpstr>
      <vt:lpstr>Дякую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Проблема детермінізму як принципу філософського пояснення світу</dc:title>
  <dc:creator>gosha dava</dc:creator>
  <cp:lastModifiedBy>gosha dava</cp:lastModifiedBy>
  <cp:revision>1</cp:revision>
  <dcterms:created xsi:type="dcterms:W3CDTF">2022-11-15T16:14:51Z</dcterms:created>
  <dcterms:modified xsi:type="dcterms:W3CDTF">2022-11-15T16:23:26Z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